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7" r:id="rId3"/>
    <p:sldId id="271" r:id="rId4"/>
    <p:sldId id="277" r:id="rId5"/>
    <p:sldId id="269" r:id="rId6"/>
    <p:sldId id="270" r:id="rId7"/>
    <p:sldId id="278" r:id="rId8"/>
    <p:sldId id="274" r:id="rId9"/>
    <p:sldId id="273" r:id="rId10"/>
    <p:sldId id="275" r:id="rId11"/>
    <p:sldId id="272" r:id="rId12"/>
    <p:sldId id="266" r:id="rId13"/>
    <p:sldId id="260" r:id="rId14"/>
    <p:sldId id="276" r:id="rId15"/>
    <p:sldId id="268" r:id="rId16"/>
    <p:sldId id="26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  <a:srgbClr val="F75448"/>
    <a:srgbClr val="CECECE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9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12" Type="http://schemas.openxmlformats.org/officeDocument/2006/relationships/image" Target="../media/image4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1ahAlyA4Nr0?feature=oembed" TargetMode="External"/><Relationship Id="rId5" Type="http://schemas.openxmlformats.org/officeDocument/2006/relationships/image" Target="../media/image52.jpeg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VzB1FI_v7U?start=24&amp;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2kbrYZvzyk?feature=oembed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ilhueta de holmes de Sherlock - Baixar PNG/SVG Transparen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527" y="578999"/>
            <a:ext cx="5352130" cy="535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7DD9D68-B7FD-4AF4-B4BB-77243F456A50}"/>
              </a:ext>
            </a:extLst>
          </p:cNvPr>
          <p:cNvSpPr/>
          <p:nvPr/>
        </p:nvSpPr>
        <p:spPr>
          <a:xfrm>
            <a:off x="698477" y="811149"/>
            <a:ext cx="623434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6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Investigadores literários</a:t>
            </a:r>
            <a:endParaRPr lang="pt-BR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6" name="Picture 20" descr="Home-C/-admn - Profisind">
            <a:extLst>
              <a:ext uri="{FF2B5EF4-FFF2-40B4-BE49-F238E27FC236}">
                <a16:creationId xmlns:a16="http://schemas.microsoft.com/office/drawing/2014/main" id="{204AAD80-AA1C-4A42-B738-80E282E3B4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16746">
            <a:off x="-87441" y="4935260"/>
            <a:ext cx="3315349" cy="180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Dark Sherlock – A journey into the underworld of Victorian London">
            <a:extLst>
              <a:ext uri="{FF2B5EF4-FFF2-40B4-BE49-F238E27FC236}">
                <a16:creationId xmlns:a16="http://schemas.microsoft.com/office/drawing/2014/main" id="{4E61B27B-F860-4FDA-9BAD-4EC69E556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774" y="2735727"/>
            <a:ext cx="4537152" cy="206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DBC3A0CD-7B3D-4829-87CB-DC480B2CD548}"/>
              </a:ext>
            </a:extLst>
          </p:cNvPr>
          <p:cNvSpPr txBox="1"/>
          <p:nvPr/>
        </p:nvSpPr>
        <p:spPr>
          <a:xfrm>
            <a:off x="6692526" y="5960243"/>
            <a:ext cx="53521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É um erro terrível teorizar antes de termos informação.</a:t>
            </a:r>
          </a:p>
          <a:p>
            <a:pPr algn="r"/>
            <a:r>
              <a:rPr lang="pt-BR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Arthur Conan Doyle</a:t>
            </a:r>
            <a:endParaRPr lang="pt-BR" i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A6A3416-4F69-4F5D-B68F-487C925F738B}"/>
              </a:ext>
            </a:extLst>
          </p:cNvPr>
          <p:cNvSpPr/>
          <p:nvPr/>
        </p:nvSpPr>
        <p:spPr>
          <a:xfrm>
            <a:off x="10691269" y="0"/>
            <a:ext cx="150073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pt-BR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Professora Melina de Paulo</a:t>
            </a:r>
          </a:p>
        </p:txBody>
      </p:sp>
    </p:spTree>
    <p:extLst>
      <p:ext uri="{BB962C8B-B14F-4D97-AF65-F5344CB8AC3E}">
        <p14:creationId xmlns:p14="http://schemas.microsoft.com/office/powerpoint/2010/main" val="16319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891-1900 | Historical dresses, Fashion, Vintage gowns">
            <a:extLst>
              <a:ext uri="{FF2B5EF4-FFF2-40B4-BE49-F238E27FC236}">
                <a16:creationId xmlns:a16="http://schemas.microsoft.com/office/drawing/2014/main" id="{BAE4FF36-039C-4E39-AD51-C699B298E5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9"/>
          <a:stretch/>
        </p:blipFill>
        <p:spPr bwMode="auto">
          <a:xfrm>
            <a:off x="2200083" y="3554835"/>
            <a:ext cx="2136552" cy="299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1890-1891 | Antiga">
            <a:extLst>
              <a:ext uri="{FF2B5EF4-FFF2-40B4-BE49-F238E27FC236}">
                <a16:creationId xmlns:a16="http://schemas.microsoft.com/office/drawing/2014/main" id="{1E7A35DB-A0FF-47CB-B040-7CCE815D4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083" y="151002"/>
            <a:ext cx="2136552" cy="327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1890 French Evening Ensemble Black Dinner dress|dress dress dress|black  dressdresses dress - AliExpress">
            <a:extLst>
              <a:ext uri="{FF2B5EF4-FFF2-40B4-BE49-F238E27FC236}">
                <a16:creationId xmlns:a16="http://schemas.microsoft.com/office/drawing/2014/main" id="{8D063FF0-D73E-4489-A8A6-505701370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00" y="3554835"/>
            <a:ext cx="2077583" cy="299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OPA INTERIOR 1890-1900 | Historical dresses, Victorian fashion, 1800s  fashion">
            <a:extLst>
              <a:ext uri="{FF2B5EF4-FFF2-40B4-BE49-F238E27FC236}">
                <a16:creationId xmlns:a16="http://schemas.microsoft.com/office/drawing/2014/main" id="{A2745294-4382-44C4-9BCE-7F6822828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00" y="151002"/>
            <a:ext cx="2218028" cy="327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stumersguide's image | Crazy dresses, Sherlock holmes costume, Irene adler">
            <a:extLst>
              <a:ext uri="{FF2B5EF4-FFF2-40B4-BE49-F238E27FC236}">
                <a16:creationId xmlns:a16="http://schemas.microsoft.com/office/drawing/2014/main" id="{A2A384B0-3707-48B3-9C3C-2DEEF3904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793" y="0"/>
            <a:ext cx="2559221" cy="342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C02BB5A9-180F-4F2B-84B3-3BD86ECB9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014" y="584328"/>
            <a:ext cx="1977522" cy="284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Where do you like Rachel McAdams' Irene Adler more? - Sherlock Holmes (2009  Film) - fanpop">
            <a:extLst>
              <a:ext uri="{FF2B5EF4-FFF2-40B4-BE49-F238E27FC236}">
                <a16:creationId xmlns:a16="http://schemas.microsoft.com/office/drawing/2014/main" id="{07BEDDB0-3F95-481E-ACB0-416FB02AC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683" y="584329"/>
            <a:ext cx="1823730" cy="284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Kelly Reilly as Mary Morstan in 'Sherlock Holmes' (2009). Costume Designer:  Jenny Beavan | Figurino, Moda beleza">
            <a:extLst>
              <a:ext uri="{FF2B5EF4-FFF2-40B4-BE49-F238E27FC236}">
                <a16:creationId xmlns:a16="http://schemas.microsoft.com/office/drawing/2014/main" id="{32C4AD07-9633-49DD-8257-1E2565A5A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684" y="3428999"/>
            <a:ext cx="1823729" cy="299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>
            <a:extLst>
              <a:ext uri="{FF2B5EF4-FFF2-40B4-BE49-F238E27FC236}">
                <a16:creationId xmlns:a16="http://schemas.microsoft.com/office/drawing/2014/main" id="{3E52E6BC-9516-4BA1-A74D-E409F4EE7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413" y="4903365"/>
            <a:ext cx="2559221" cy="195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Kelly Reilly hot photos | Kelly reilly, Hottest photos, Kelly">
            <a:extLst>
              <a:ext uri="{FF2B5EF4-FFF2-40B4-BE49-F238E27FC236}">
                <a16:creationId xmlns:a16="http://schemas.microsoft.com/office/drawing/2014/main" id="{A41FE08F-F27C-45BD-A938-429D779EC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014" y="3428999"/>
            <a:ext cx="1977522" cy="299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The Baker Street Babes — The badass cast of Warner Bros' “Sherlock Holmes ,”...">
            <a:extLst>
              <a:ext uri="{FF2B5EF4-FFF2-40B4-BE49-F238E27FC236}">
                <a16:creationId xmlns:a16="http://schemas.microsoft.com/office/drawing/2014/main" id="{FA0EF541-F40C-4A9C-886A-9E1DC0C55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711" y="3162650"/>
            <a:ext cx="2522304" cy="187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34F9FBED-B10C-4101-B0DA-0372E422C380}"/>
              </a:ext>
            </a:extLst>
          </p:cNvPr>
          <p:cNvSpPr/>
          <p:nvPr/>
        </p:nvSpPr>
        <p:spPr>
          <a:xfrm>
            <a:off x="10691269" y="0"/>
            <a:ext cx="150073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pt-BR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Professora Melina de Paulo</a:t>
            </a:r>
          </a:p>
        </p:txBody>
      </p:sp>
    </p:spTree>
    <p:extLst>
      <p:ext uri="{BB962C8B-B14F-4D97-AF65-F5344CB8AC3E}">
        <p14:creationId xmlns:p14="http://schemas.microsoft.com/office/powerpoint/2010/main" val="4240327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briolet – Wikipédia, a enciclopédia livre">
            <a:extLst>
              <a:ext uri="{FF2B5EF4-FFF2-40B4-BE49-F238E27FC236}">
                <a16:creationId xmlns:a16="http://schemas.microsoft.com/office/drawing/2014/main" id="{BB3AA294-83CC-481E-8D6E-F46E1C0BA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53" y="4190133"/>
            <a:ext cx="3315828" cy="246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52C4D9E3-6324-4F78-A242-FCA23D74666A}"/>
              </a:ext>
            </a:extLst>
          </p:cNvPr>
          <p:cNvSpPr/>
          <p:nvPr/>
        </p:nvSpPr>
        <p:spPr>
          <a:xfrm>
            <a:off x="5741325" y="4194326"/>
            <a:ext cx="825867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2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Cabriolé</a:t>
            </a:r>
          </a:p>
        </p:txBody>
      </p:sp>
      <p:pic>
        <p:nvPicPr>
          <p:cNvPr id="1032" name="Picture 8" descr="TYWKIWDBI (&quot;Tai-Wiki-Widbee&quot;): Dogcart">
            <a:extLst>
              <a:ext uri="{FF2B5EF4-FFF2-40B4-BE49-F238E27FC236}">
                <a16:creationId xmlns:a16="http://schemas.microsoft.com/office/drawing/2014/main" id="{72831AB5-79B8-4EAD-833C-1456C0F94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t="3048" r="3095" b="2794"/>
          <a:stretch/>
        </p:blipFill>
        <p:spPr bwMode="auto">
          <a:xfrm>
            <a:off x="6672567" y="4185930"/>
            <a:ext cx="2567217" cy="246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C9023901-0388-4D62-8DB1-5FFD185B3AE5}"/>
              </a:ext>
            </a:extLst>
          </p:cNvPr>
          <p:cNvSpPr/>
          <p:nvPr/>
        </p:nvSpPr>
        <p:spPr>
          <a:xfrm>
            <a:off x="6665567" y="4181732"/>
            <a:ext cx="1326251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12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Docar</a:t>
            </a:r>
            <a:r>
              <a:rPr lang="pt-BR" sz="12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pt-BR" sz="12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Dogcart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61DC0EE8-6748-40E6-9DCE-E90E8AD72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5" y="4190137"/>
            <a:ext cx="3108202" cy="246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6C29B440-806C-40C5-812A-849E7ECE06A3}"/>
              </a:ext>
            </a:extLst>
          </p:cNvPr>
          <p:cNvSpPr/>
          <p:nvPr/>
        </p:nvSpPr>
        <p:spPr>
          <a:xfrm>
            <a:off x="2312384" y="6368995"/>
            <a:ext cx="829073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2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Caleche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D5A52AB3-60C8-4353-B7D5-EC32FBA72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15" y="131748"/>
            <a:ext cx="6380551" cy="3918409"/>
          </a:xfrm>
          <a:prstGeom prst="rect">
            <a:avLst/>
          </a:prstGeom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AF8811C7-7897-400E-B932-AD65AD892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780" y="4190135"/>
            <a:ext cx="2800605" cy="246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E07CFEB3-414A-4E7C-99CF-4C585B3F9B42}"/>
              </a:ext>
            </a:extLst>
          </p:cNvPr>
          <p:cNvSpPr/>
          <p:nvPr/>
        </p:nvSpPr>
        <p:spPr>
          <a:xfrm>
            <a:off x="9343770" y="6368995"/>
            <a:ext cx="1326251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12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Cupê</a:t>
            </a:r>
          </a:p>
        </p:txBody>
      </p:sp>
      <p:pic>
        <p:nvPicPr>
          <p:cNvPr id="1044" name="Picture 20" descr="Berlim (transporte) - Berlin (carriage) - qwe.wiki">
            <a:extLst>
              <a:ext uri="{FF2B5EF4-FFF2-40B4-BE49-F238E27FC236}">
                <a16:creationId xmlns:a16="http://schemas.microsoft.com/office/drawing/2014/main" id="{1E19B032-06FB-4B46-9F96-1FCAAF53C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192" y="1518516"/>
            <a:ext cx="3793922" cy="252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B474BC01-5C07-4F85-868E-60D703684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t="29927"/>
          <a:stretch/>
        </p:blipFill>
        <p:spPr bwMode="auto">
          <a:xfrm>
            <a:off x="9848675" y="531988"/>
            <a:ext cx="2255321" cy="163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7ED3112E-4312-4A64-ADD2-9C92FFE7EB72}"/>
              </a:ext>
            </a:extLst>
          </p:cNvPr>
          <p:cNvSpPr/>
          <p:nvPr/>
        </p:nvSpPr>
        <p:spPr>
          <a:xfrm>
            <a:off x="6567192" y="1518516"/>
            <a:ext cx="84028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2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Berlinda, Berline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445FB351-49EC-449C-A82B-B36FF87BC39C}"/>
              </a:ext>
            </a:extLst>
          </p:cNvPr>
          <p:cNvSpPr/>
          <p:nvPr/>
        </p:nvSpPr>
        <p:spPr>
          <a:xfrm>
            <a:off x="11249915" y="506442"/>
            <a:ext cx="904415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2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Barouche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011756F7-09D4-4BB5-AB1C-047AC0092471}"/>
              </a:ext>
            </a:extLst>
          </p:cNvPr>
          <p:cNvSpPr/>
          <p:nvPr/>
        </p:nvSpPr>
        <p:spPr>
          <a:xfrm>
            <a:off x="10691269" y="0"/>
            <a:ext cx="150073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pt-BR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Professora Melina de Paulo</a:t>
            </a:r>
          </a:p>
        </p:txBody>
      </p:sp>
    </p:spTree>
    <p:extLst>
      <p:ext uri="{BB962C8B-B14F-4D97-AF65-F5344CB8AC3E}">
        <p14:creationId xmlns:p14="http://schemas.microsoft.com/office/powerpoint/2010/main" val="2009297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8" descr="Baixe Pegadas De Sapato Esquerdo E Direito gratuitamente | Detetives do  predio azul, Festa de espionagem, Pegad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92904" y="5866486"/>
            <a:ext cx="982501" cy="98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Baixe Pegadas De Sapato Esquerdo E Direito gratuitamente | Detetives do  predio azul, Festa de espionagem, Pegad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7080" y="5815975"/>
            <a:ext cx="982501" cy="98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Baixe Pegadas De Sapato Esquerdo E Direito gratuitamente | Detetives do  predio azul, Festa de espionagem, Pegad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66997" y="5875499"/>
            <a:ext cx="982501" cy="98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Baixe Pegadas De Sapato Esquerdo E Direito gratuitamente | Detetives do  predio azul, Festa de espionagem, Pegad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69971">
            <a:off x="3483117" y="5875498"/>
            <a:ext cx="982501" cy="98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Baixe Pegadas De Sapato Esquerdo E Direito gratuitamente | Detetives do  predio azul, Festa de espionagem, Pegad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25400">
            <a:off x="4695172" y="5875499"/>
            <a:ext cx="982501" cy="98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Baixe Pegadas De Sapato Esquerdo E Direito gratuitamente | Detetives do  predio azul, Festa de espionagem, Pegad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69971">
            <a:off x="5953747" y="5850153"/>
            <a:ext cx="982501" cy="98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ome-C/-admn - Profisin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08631">
            <a:off x="26242" y="5532792"/>
            <a:ext cx="2553757" cy="139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Baixe Pegadas De Sapato Esquerdo E Direito gratuitamente | Detetives do  predio azul, Festa de espionagem, Pegad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21164" y="5875500"/>
            <a:ext cx="982501" cy="98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Baixe Pegadas De Sapato Esquerdo E Direito gratuitamente | Detetives do  predio azul, Festa de espionagem, Pegad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602866" y="5815975"/>
            <a:ext cx="982501" cy="98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Baixe Pegadas De Sapato Esquerdo E Direito gratuitamente | Detetives do  predio azul, Festa de espionagem, Pegad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24502">
            <a:off x="10818851" y="5746941"/>
            <a:ext cx="982501" cy="98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Baixe Pegadas De Sapato Esquerdo E Direito gratuitamente | Detetives do  predio azul, Festa de espionagem, Pegad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8115">
            <a:off x="11131740" y="4632799"/>
            <a:ext cx="982501" cy="98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Baixe Pegadas De Sapato Esquerdo E Direito gratuitamente | Detetives do  predio azul, Festa de espionagem, Pegad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8115">
            <a:off x="11131740" y="3524593"/>
            <a:ext cx="982501" cy="98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Baixe Pegadas De Sapato Esquerdo E Direito gratuitamente | Detetives do  predio azul, Festa de espionagem, Pegad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8115">
            <a:off x="11131739" y="2485271"/>
            <a:ext cx="982501" cy="98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Baixe Pegadas De Sapato Esquerdo E Direito gratuitamente | Detetives do  predio azul, Festa de espionagem, Pegad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8115">
            <a:off x="11053912" y="1377066"/>
            <a:ext cx="982501" cy="98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Baixe Pegadas De Sapato Esquerdo E Direito gratuitamente | Detetives do  predio azul, Festa de espionagem, Pegad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8115">
            <a:off x="11053912" y="165140"/>
            <a:ext cx="982501" cy="98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ídia Online 2" title="Sherlock Holmes - Conheça seu Criador">
            <a:hlinkClick r:id="" action="ppaction://media"/>
            <a:extLst>
              <a:ext uri="{FF2B5EF4-FFF2-40B4-BE49-F238E27FC236}">
                <a16:creationId xmlns:a16="http://schemas.microsoft.com/office/drawing/2014/main" id="{1FC9DD09-32DC-4C57-BC81-665BF8354C0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856435" y="897200"/>
            <a:ext cx="7988198" cy="4493361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08EF1F1-977F-48CA-ABA1-8E359E497368}"/>
              </a:ext>
            </a:extLst>
          </p:cNvPr>
          <p:cNvSpPr/>
          <p:nvPr/>
        </p:nvSpPr>
        <p:spPr>
          <a:xfrm>
            <a:off x="27419" y="125249"/>
            <a:ext cx="64175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Quem foi Sir Arthur Conan Doyle?</a:t>
            </a:r>
            <a:endParaRPr lang="pt-BR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FE036173-8871-478A-A012-1CE7A77DA6D0}"/>
              </a:ext>
            </a:extLst>
          </p:cNvPr>
          <p:cNvSpPr/>
          <p:nvPr/>
        </p:nvSpPr>
        <p:spPr>
          <a:xfrm>
            <a:off x="10691269" y="0"/>
            <a:ext cx="150073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pt-BR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Professora Melina de Paulo</a:t>
            </a:r>
          </a:p>
        </p:txBody>
      </p:sp>
    </p:spTree>
    <p:extLst>
      <p:ext uri="{BB962C8B-B14F-4D97-AF65-F5344CB8AC3E}">
        <p14:creationId xmlns:p14="http://schemas.microsoft.com/office/powerpoint/2010/main" val="423398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8" descr="Baixe Pegadas De Sapato Esquerdo E Direito gratuitamente | Detetives do  predio azul, Festa de espionagem, Pegad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92904" y="5866486"/>
            <a:ext cx="982501" cy="98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3913"/>
          <a:stretch/>
        </p:blipFill>
        <p:spPr>
          <a:xfrm flipH="1">
            <a:off x="8328848" y="679020"/>
            <a:ext cx="3512592" cy="51874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8" descr="Baixe Pegadas De Sapato Esquerdo E Direito gratuitamente | Detetives do  predio azul, Festa de espionagem, Pegad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7080" y="5815975"/>
            <a:ext cx="982501" cy="98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Baixe Pegadas De Sapato Esquerdo E Direito gratuitamente | Detetives do  predio azul, Festa de espionagem, Pegad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24586" y="5815975"/>
            <a:ext cx="982501" cy="98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Baixe Pegadas De Sapato Esquerdo E Direito gratuitamente | Detetives do  predio azul, Festa de espionagem, Pegad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69971">
            <a:off x="3432649" y="5864592"/>
            <a:ext cx="982501" cy="98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Baixe Pegadas De Sapato Esquerdo E Direito gratuitamente | Detetives do  predio azul, Festa de espionagem, Pegad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25400">
            <a:off x="4695172" y="5875499"/>
            <a:ext cx="982501" cy="98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Baixe Pegadas De Sapato Esquerdo E Direito gratuitamente | Detetives do  predio azul, Festa de espionagem, Pegad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69971">
            <a:off x="5953747" y="5850153"/>
            <a:ext cx="982501" cy="98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Arthur Conan Doyle Quotes Sherlock Holmes. QuotesGra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847" y="5761380"/>
            <a:ext cx="3512591" cy="76072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068" name="Picture 20" descr="Home-C/-admn - Profisin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08631">
            <a:off x="65719" y="5921128"/>
            <a:ext cx="1909279" cy="99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5CE6716E-A3C9-45A4-B2F0-E4E7AA67ABE8}"/>
              </a:ext>
            </a:extLst>
          </p:cNvPr>
          <p:cNvSpPr txBox="1"/>
          <p:nvPr/>
        </p:nvSpPr>
        <p:spPr>
          <a:xfrm>
            <a:off x="700203" y="261610"/>
            <a:ext cx="7551923" cy="5701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t"/>
            <a:r>
              <a:rPr lang="pt-BR" sz="13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r>
              <a:rPr lang="pt-BR" sz="135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Arthur Conan Doyle (1859-1903) foi um escritor e médico britânico, autor das histórias do imortal detetive Sherlock Holmes que superou a fama de seu criador.</a:t>
            </a:r>
          </a:p>
          <a:p>
            <a:pPr algn="just" fontAlgn="t"/>
            <a:r>
              <a:rPr lang="pt-BR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A</a:t>
            </a:r>
            <a:r>
              <a:rPr lang="pt-BR" sz="135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rthur </a:t>
            </a:r>
            <a:r>
              <a:rPr lang="pt-BR" sz="135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Ignatius</a:t>
            </a:r>
            <a:r>
              <a:rPr lang="pt-BR" sz="135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Conan Doyle nasceu em Edimburgo, Escócia, no dia 22 de maio de 1859. Filho de católicos irlandeses estudou no Colégio </a:t>
            </a:r>
            <a:r>
              <a:rPr lang="pt-BR" sz="135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Stonyhurst</a:t>
            </a:r>
            <a:r>
              <a:rPr lang="pt-BR" sz="135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onde concluiu o colegial em 1875.</a:t>
            </a:r>
          </a:p>
          <a:p>
            <a:pPr algn="just" fontAlgn="t"/>
            <a:r>
              <a:rPr lang="pt-BR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r>
              <a:rPr lang="pt-BR" sz="135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 1876 ingressou na Universidade de Edimburgo concluindo o curso de Medicina em 1881. Entre 1882 e 1890 exerceu a profissão em </a:t>
            </a:r>
            <a:r>
              <a:rPr lang="pt-BR" sz="135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Southsea</a:t>
            </a:r>
            <a:r>
              <a:rPr lang="pt-BR" sz="135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Inglaterra.</a:t>
            </a:r>
          </a:p>
          <a:p>
            <a:pPr algn="just" fontAlgn="t"/>
            <a:endParaRPr lang="pt-BR" sz="1350" i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 fontAlgn="t"/>
            <a:r>
              <a:rPr lang="pt-BR" sz="135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Carreira literária</a:t>
            </a:r>
          </a:p>
          <a:p>
            <a:pPr algn="just" fontAlgn="t"/>
            <a:r>
              <a:rPr lang="pt-BR" sz="135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Ainda estudante, Conan começou a escrever pequenas histórias. Em 1887 publicou na revista de bolso </a:t>
            </a:r>
            <a:r>
              <a:rPr lang="pt-BR" sz="135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Beeton’s</a:t>
            </a:r>
            <a:r>
              <a:rPr lang="pt-BR" sz="135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t-BR" sz="135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Christmas</a:t>
            </a:r>
            <a:r>
              <a:rPr lang="pt-BR" sz="135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t-BR" sz="135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Annual</a:t>
            </a:r>
            <a:r>
              <a:rPr lang="pt-BR" sz="135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a história “</a:t>
            </a:r>
            <a:r>
              <a:rPr lang="pt-BR" sz="135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Study</a:t>
            </a:r>
            <a:r>
              <a:rPr lang="pt-BR" sz="135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in </a:t>
            </a:r>
            <a:r>
              <a:rPr lang="pt-BR" sz="135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Scarlate</a:t>
            </a:r>
            <a:r>
              <a:rPr lang="pt-BR" sz="135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 (Um Estudo em Vermelho).</a:t>
            </a:r>
          </a:p>
          <a:p>
            <a:pPr algn="just" fontAlgn="t"/>
            <a:r>
              <a:rPr lang="pt-BR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r>
              <a:rPr lang="pt-BR" sz="135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Um Estudo em Vermelho se converteu no primeiro dos 60 outros contos policiais em que aparece sua criação máxima, o detetive “Sherlock Holmes”.</a:t>
            </a:r>
          </a:p>
          <a:p>
            <a:pPr algn="just" fontAlgn="t"/>
            <a:r>
              <a:rPr lang="pt-BR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r>
              <a:rPr lang="pt-BR" sz="135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 fevereiro de 1890, Conan Doyle teve sua segunda história, intitulada “The Signo </a:t>
            </a:r>
            <a:r>
              <a:rPr lang="pt-BR" sz="135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</a:t>
            </a:r>
            <a:r>
              <a:rPr lang="pt-BR" sz="135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t-BR" sz="135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</a:t>
            </a:r>
            <a:r>
              <a:rPr lang="pt-BR" sz="135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Four” (O Signo dos Quatro), publicada na revista </a:t>
            </a:r>
            <a:r>
              <a:rPr lang="pt-BR" sz="135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Lipincott’s</a:t>
            </a:r>
            <a:r>
              <a:rPr lang="pt-BR" sz="135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Magazine.</a:t>
            </a:r>
          </a:p>
          <a:p>
            <a:pPr algn="just" fontAlgn="t"/>
            <a:r>
              <a:rPr lang="pt-BR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O </a:t>
            </a:r>
            <a:r>
              <a:rPr lang="pt-BR" sz="135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sucesso dos contos de Arthur Conan Doyle teve início em julho de 1891, quando a revista </a:t>
            </a:r>
            <a:r>
              <a:rPr lang="pt-BR" sz="135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Strand</a:t>
            </a:r>
            <a:r>
              <a:rPr lang="pt-BR" sz="135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Magazine publicou “A </a:t>
            </a:r>
            <a:r>
              <a:rPr lang="pt-BR" sz="135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Scandal</a:t>
            </a:r>
            <a:r>
              <a:rPr lang="pt-BR" sz="135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in Bohemia” (Um Escândalo na Boêmia).</a:t>
            </a:r>
          </a:p>
          <a:p>
            <a:pPr algn="just" fontAlgn="t"/>
            <a:r>
              <a:rPr lang="pt-BR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r>
              <a:rPr lang="pt-BR" sz="135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Outra criação de grande destaque em suas histórias é o doutor “Watson”, um médico leal, porém intelectualmente lerdo que acompanha Sherlock e escreve suas aventuras.</a:t>
            </a:r>
          </a:p>
          <a:p>
            <a:pPr algn="just" fontAlgn="t"/>
            <a:r>
              <a:rPr lang="pt-BR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r>
              <a:rPr lang="pt-BR" sz="135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Há em seus livros um constante duelo entre o detetive e seu inimigo oculto. O desenlace vem sempre carregado de forte dose dramática.</a:t>
            </a:r>
          </a:p>
          <a:p>
            <a:pPr algn="just" fontAlgn="t"/>
            <a:r>
              <a:rPr lang="pt-BR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r>
              <a:rPr lang="pt-BR" sz="135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expressão de Sherlock Holmes ante a admiração de seu inseparável companheiro – “Elementar, meu caro Watson” – entrou para a linguagem cotidiana.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6C3E35A-DC95-457D-A276-A2346ED91759}"/>
              </a:ext>
            </a:extLst>
          </p:cNvPr>
          <p:cNvSpPr/>
          <p:nvPr/>
        </p:nvSpPr>
        <p:spPr>
          <a:xfrm>
            <a:off x="-49550" y="1553911"/>
            <a:ext cx="800219" cy="3207353"/>
          </a:xfrm>
          <a:prstGeom prst="rect">
            <a:avLst/>
          </a:prstGeom>
          <a:noFill/>
        </p:spPr>
        <p:txBody>
          <a:bodyPr vert="vert270" wrap="none" lIns="91440" tIns="45720" rIns="91440" bIns="45720">
            <a:spAutoFit/>
          </a:bodyPr>
          <a:lstStyle/>
          <a:p>
            <a:pPr algn="ctr"/>
            <a:r>
              <a:rPr lang="pt-B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ocado Creamy" panose="02000500000000000000" pitchFamily="2" charset="0"/>
              </a:rPr>
              <a:t>CONHEÇA O AUTOR</a:t>
            </a:r>
            <a:endParaRPr lang="pt-BR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vocado Creamy" panose="02000500000000000000" pitchFamily="2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B59CF375-D4CF-4226-B3E5-EF48ABE5A5AB}"/>
              </a:ext>
            </a:extLst>
          </p:cNvPr>
          <p:cNvSpPr/>
          <p:nvPr/>
        </p:nvSpPr>
        <p:spPr>
          <a:xfrm>
            <a:off x="10691269" y="16778"/>
            <a:ext cx="150073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pt-BR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Professora Melina de Paulo</a:t>
            </a:r>
          </a:p>
        </p:txBody>
      </p:sp>
    </p:spTree>
    <p:extLst>
      <p:ext uri="{BB962C8B-B14F-4D97-AF65-F5344CB8AC3E}">
        <p14:creationId xmlns:p14="http://schemas.microsoft.com/office/powerpoint/2010/main" val="3045639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Museum | Sherlock Holmes Haslital">
            <a:extLst>
              <a:ext uri="{FF2B5EF4-FFF2-40B4-BE49-F238E27FC236}">
                <a16:creationId xmlns:a16="http://schemas.microsoft.com/office/drawing/2014/main" id="{7863D0F7-C06C-43ED-BD1E-689D93AA8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30" y="-58723"/>
            <a:ext cx="5885669" cy="368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LONDON, UNITED KINGDOM - JUNE 14, 2016: Sherlock Holmes Museum, 221 Baker street in London, England, United Kingdom on June 14, 2016 Stock Photo - 70712681">
            <a:extLst>
              <a:ext uri="{FF2B5EF4-FFF2-40B4-BE49-F238E27FC236}">
                <a16:creationId xmlns:a16="http://schemas.microsoft.com/office/drawing/2014/main" id="{10258114-528C-4E46-AC28-B040B2F6A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540" y="4607610"/>
            <a:ext cx="2648332" cy="21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e Sherlock Holmes Museum - Small Towns &amp; City Lights">
            <a:extLst>
              <a:ext uri="{FF2B5EF4-FFF2-40B4-BE49-F238E27FC236}">
                <a16:creationId xmlns:a16="http://schemas.microsoft.com/office/drawing/2014/main" id="{E5156FF4-B60A-4232-A7D8-2796BB30B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12254" cy="463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9745E48-D95D-4575-B426-FF0574064A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27"/>
          <a:stretch/>
        </p:blipFill>
        <p:spPr>
          <a:xfrm>
            <a:off x="5775772" y="3285860"/>
            <a:ext cx="1948213" cy="1346963"/>
          </a:xfrm>
          <a:prstGeom prst="rect">
            <a:avLst/>
          </a:prstGeom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C0318326-1C42-4C43-BB2D-F2A278563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872" y="3294078"/>
            <a:ext cx="4474128" cy="344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The Ultimate Guide to Visiting the Sherlock Holmes Museum | Strawberry Tours">
            <a:extLst>
              <a:ext uri="{FF2B5EF4-FFF2-40B4-BE49-F238E27FC236}">
                <a16:creationId xmlns:a16="http://schemas.microsoft.com/office/drawing/2014/main" id="{9D17183B-982A-4F5B-975D-C03B60CBA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2823"/>
            <a:ext cx="2771392" cy="21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5842B7F-8723-463C-B1AB-885743862F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9990" y="4623861"/>
            <a:ext cx="2771392" cy="2117438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DB862B25-DC7C-4540-8A61-CE29D1CDBE57}"/>
              </a:ext>
            </a:extLst>
          </p:cNvPr>
          <p:cNvSpPr/>
          <p:nvPr/>
        </p:nvSpPr>
        <p:spPr>
          <a:xfrm>
            <a:off x="10691269" y="-50334"/>
            <a:ext cx="150073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pt-BR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Professora Melina de Paulo</a:t>
            </a:r>
          </a:p>
        </p:txBody>
      </p:sp>
    </p:spTree>
    <p:extLst>
      <p:ext uri="{BB962C8B-B14F-4D97-AF65-F5344CB8AC3E}">
        <p14:creationId xmlns:p14="http://schemas.microsoft.com/office/powerpoint/2010/main" val="623683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28184C4-EC42-4849-90B2-381819831004}"/>
              </a:ext>
            </a:extLst>
          </p:cNvPr>
          <p:cNvSpPr txBox="1"/>
          <p:nvPr/>
        </p:nvSpPr>
        <p:spPr>
          <a:xfrm>
            <a:off x="3421447" y="5789509"/>
            <a:ext cx="50648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bit.ly/BaixarjogoMelina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324BF84-8FFD-434A-B26B-9EC185BB8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379" y="1164012"/>
            <a:ext cx="8086987" cy="4529976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073A79BE-8F7B-4446-85B5-9B0289075FCF}"/>
              </a:ext>
            </a:extLst>
          </p:cNvPr>
          <p:cNvSpPr/>
          <p:nvPr/>
        </p:nvSpPr>
        <p:spPr>
          <a:xfrm>
            <a:off x="3713678" y="659488"/>
            <a:ext cx="4764644" cy="100904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606063"/>
              </a:avLst>
            </a:prstTxWarp>
            <a:spAutoFit/>
          </a:bodyPr>
          <a:lstStyle/>
          <a:p>
            <a:pPr algn="ctr"/>
            <a:r>
              <a:rPr lang="pt-BR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MISSÃO DA SEMANA</a:t>
            </a:r>
            <a:endParaRPr lang="pt-BR" sz="4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12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Silhueta de holmes de Sherlock - Baixar PNG/SVG Transparen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128410"/>
            <a:ext cx="6577189" cy="657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47080" y="704566"/>
            <a:ext cx="67650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600" dirty="0">
                <a:ln>
                  <a:solidFill>
                    <a:schemeClr val="bg1"/>
                  </a:solidFill>
                </a:ln>
                <a:solidFill>
                  <a:srgbClr val="CECECE"/>
                </a:solidFill>
                <a:latin typeface="Rage Italic" panose="03070502040507070304" pitchFamily="66" charset="0"/>
              </a:rPr>
              <a:t>“</a:t>
            </a:r>
            <a:r>
              <a:rPr lang="pt-BR" sz="5600" dirty="0">
                <a:solidFill>
                  <a:srgbClr val="CECE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ge Italic" panose="03070502040507070304" pitchFamily="66" charset="0"/>
              </a:rPr>
              <a:t>O mundo está cheio de coisas óbvias que ninguém jamais observa.”</a:t>
            </a:r>
          </a:p>
        </p:txBody>
      </p:sp>
      <p:pic>
        <p:nvPicPr>
          <p:cNvPr id="4104" name="Picture 8" descr="Dark Sherlock – A journey into the underworld of Victorian London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74" y="3237699"/>
            <a:ext cx="3966481" cy="180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0D4B3FFE-FD9B-41DC-B478-005F4C502165}"/>
              </a:ext>
            </a:extLst>
          </p:cNvPr>
          <p:cNvSpPr/>
          <p:nvPr/>
        </p:nvSpPr>
        <p:spPr>
          <a:xfrm>
            <a:off x="10691269" y="0"/>
            <a:ext cx="150073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pt-BR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Professora Melina de Paulo</a:t>
            </a:r>
          </a:p>
        </p:txBody>
      </p:sp>
    </p:spTree>
    <p:extLst>
      <p:ext uri="{BB962C8B-B14F-4D97-AF65-F5344CB8AC3E}">
        <p14:creationId xmlns:p14="http://schemas.microsoft.com/office/powerpoint/2010/main" val="1931485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herlock Holmes (2009) #movies #films #sherlock | Holmes movie, Sherlock  holmes, Sherlock">
            <a:extLst>
              <a:ext uri="{FF2B5EF4-FFF2-40B4-BE49-F238E27FC236}">
                <a16:creationId xmlns:a16="http://schemas.microsoft.com/office/drawing/2014/main" id="{2759FEBF-2378-4D5E-AC5F-A61995696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56" y="1389864"/>
            <a:ext cx="3209216" cy="454805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4" descr="Em Destaque Farol Projector - Gráfico vetorial grátis no Pixabay">
            <a:extLst>
              <a:ext uri="{FF2B5EF4-FFF2-40B4-BE49-F238E27FC236}">
                <a16:creationId xmlns:a16="http://schemas.microsoft.com/office/drawing/2014/main" id="{008B37A7-0238-44D3-B5C0-838391A9C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41" y="0"/>
            <a:ext cx="3189037" cy="302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m Destaque Farol Projector - Gráfico vetorial grátis no Pixabay">
            <a:extLst>
              <a:ext uri="{FF2B5EF4-FFF2-40B4-BE49-F238E27FC236}">
                <a16:creationId xmlns:a16="http://schemas.microsoft.com/office/drawing/2014/main" id="{3F6E1C6C-29CA-4F16-9186-4B55A1C9B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78702" y="0"/>
            <a:ext cx="3189037" cy="302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A7FE2954-39DC-4741-9819-7B8F5C1EC92F}"/>
              </a:ext>
            </a:extLst>
          </p:cNvPr>
          <p:cNvSpPr/>
          <p:nvPr/>
        </p:nvSpPr>
        <p:spPr>
          <a:xfrm>
            <a:off x="1614456" y="653604"/>
            <a:ext cx="3106084" cy="39983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606063"/>
              </a:avLst>
            </a:prstTxWarp>
            <a:spAutoFit/>
          </a:bodyPr>
          <a:lstStyle/>
          <a:p>
            <a:pPr algn="ctr"/>
            <a:r>
              <a:rPr lang="pt-BR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MISSÃO DA SEMANA</a:t>
            </a:r>
            <a:endParaRPr lang="pt-BR" sz="3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5122" name="Picture 2" descr="muito bom este site =) &quot;Gostou do Filme?&quot; | Filmes">
            <a:extLst>
              <a:ext uri="{FF2B5EF4-FFF2-40B4-BE49-F238E27FC236}">
                <a16:creationId xmlns:a16="http://schemas.microsoft.com/office/drawing/2014/main" id="{C42799FA-3758-4AC3-8E9B-E7A317F0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830" y="5338925"/>
            <a:ext cx="2486394" cy="138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Marketing para estética: veja 5 dicas de sucesso para sua clínica – MS  Marketing">
            <a:extLst>
              <a:ext uri="{FF2B5EF4-FFF2-40B4-BE49-F238E27FC236}">
                <a16:creationId xmlns:a16="http://schemas.microsoft.com/office/drawing/2014/main" id="{A35BBDBC-203B-4B18-B220-A705D40CC3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0446">
            <a:off x="9490879" y="1404404"/>
            <a:ext cx="1233794" cy="123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adeira Cinema Casal Bonito Ilustração, Brown, O Cinema, Pipoca Arquivo PNG  e PSD para download gratuito">
            <a:extLst>
              <a:ext uri="{FF2B5EF4-FFF2-40B4-BE49-F238E27FC236}">
                <a16:creationId xmlns:a16="http://schemas.microsoft.com/office/drawing/2014/main" id="{8BF5C7CD-1A08-47F8-94F3-F08040DDF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3750" y1="61563" x2="14375" y2="70469"/>
                        <a14:foregroundMark x1="50625" y1="60156" x2="51250" y2="72500"/>
                        <a14:foregroundMark x1="51563" y1="48906" x2="51563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169" y="2021301"/>
            <a:ext cx="4532718" cy="453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68F3037C-7CCC-46BA-BDF2-9EE6F4A3DC82}"/>
              </a:ext>
            </a:extLst>
          </p:cNvPr>
          <p:cNvSpPr/>
          <p:nvPr/>
        </p:nvSpPr>
        <p:spPr>
          <a:xfrm>
            <a:off x="10691269" y="0"/>
            <a:ext cx="150073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pt-BR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Professora Melina de Paulo</a:t>
            </a:r>
          </a:p>
        </p:txBody>
      </p:sp>
    </p:spTree>
    <p:extLst>
      <p:ext uri="{BB962C8B-B14F-4D97-AF65-F5344CB8AC3E}">
        <p14:creationId xmlns:p14="http://schemas.microsoft.com/office/powerpoint/2010/main" val="2488264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B79BEDD9-A908-400C-9E1C-F36607EE1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25" y="439330"/>
            <a:ext cx="9258081" cy="502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A5ED2EFB-54C1-4DB6-A74F-A04DF381C15D}"/>
              </a:ext>
            </a:extLst>
          </p:cNvPr>
          <p:cNvCxnSpPr>
            <a:cxnSpLocks/>
          </p:cNvCxnSpPr>
          <p:nvPr/>
        </p:nvCxnSpPr>
        <p:spPr>
          <a:xfrm flipV="1">
            <a:off x="3414319" y="1669409"/>
            <a:ext cx="1073791" cy="1979802"/>
          </a:xfrm>
          <a:prstGeom prst="straightConnector1">
            <a:avLst/>
          </a:prstGeom>
          <a:ln>
            <a:solidFill>
              <a:srgbClr val="F75448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100" name="Picture 4" descr="Zé Carioca, o personagem brasileiro criado por Walt Disney | Agência UVA">
            <a:extLst>
              <a:ext uri="{FF2B5EF4-FFF2-40B4-BE49-F238E27FC236}">
                <a16:creationId xmlns:a16="http://schemas.microsoft.com/office/drawing/2014/main" id="{EA2AD7EA-0B6C-4265-B717-13B9B35EF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0" y="3504501"/>
            <a:ext cx="450385" cy="5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CAE21543-7C5F-41F0-B853-DA1A72B7D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189" y="3043412"/>
            <a:ext cx="5062886" cy="337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Home-C/-admn - Profisind">
            <a:extLst>
              <a:ext uri="{FF2B5EF4-FFF2-40B4-BE49-F238E27FC236}">
                <a16:creationId xmlns:a16="http://schemas.microsoft.com/office/drawing/2014/main" id="{D1A1E345-18B3-44DA-BF6E-294B0BE8EC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0714">
            <a:off x="7523796" y="3762764"/>
            <a:ext cx="1464684" cy="79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9C0EFF97-02D4-447A-B86A-200C043F537D}"/>
              </a:ext>
            </a:extLst>
          </p:cNvPr>
          <p:cNvSpPr/>
          <p:nvPr/>
        </p:nvSpPr>
        <p:spPr>
          <a:xfrm>
            <a:off x="10691269" y="0"/>
            <a:ext cx="150073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pt-BR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Professora Melina de Paulo</a:t>
            </a:r>
          </a:p>
        </p:txBody>
      </p:sp>
    </p:spTree>
    <p:extLst>
      <p:ext uri="{BB962C8B-B14F-4D97-AF65-F5344CB8AC3E}">
        <p14:creationId xmlns:p14="http://schemas.microsoft.com/office/powerpoint/2010/main" val="1709842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ídia Online 3" title="[360° VR] Explore London's Iconic Landmarks | VisitBritain">
            <a:hlinkClick r:id="" action="ppaction://media"/>
            <a:extLst>
              <a:ext uri="{FF2B5EF4-FFF2-40B4-BE49-F238E27FC236}">
                <a16:creationId xmlns:a16="http://schemas.microsoft.com/office/drawing/2014/main" id="{D004A273-3D52-41DC-91E5-9874BC732FE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69784" y="264253"/>
            <a:ext cx="11252432" cy="632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4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80A2E83-8368-45F8-ACBE-3CEA63F8D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3225"/>
            <a:ext cx="5897861" cy="44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ower Bridge: conheça a história da famosa ponte inglesa">
            <a:extLst>
              <a:ext uri="{FF2B5EF4-FFF2-40B4-BE49-F238E27FC236}">
                <a16:creationId xmlns:a16="http://schemas.microsoft.com/office/drawing/2014/main" id="{78812F1C-DC67-4C2B-97B6-06BAEFB97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6" r="15393"/>
          <a:stretch/>
        </p:blipFill>
        <p:spPr bwMode="auto">
          <a:xfrm>
            <a:off x="6017577" y="803224"/>
            <a:ext cx="6174422" cy="44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EF62629-E208-43D9-BD7B-7B33333E9BFE}"/>
              </a:ext>
            </a:extLst>
          </p:cNvPr>
          <p:cNvSpPr/>
          <p:nvPr/>
        </p:nvSpPr>
        <p:spPr>
          <a:xfrm>
            <a:off x="-1" y="5215130"/>
            <a:ext cx="589786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400" dirty="0"/>
              <a:t>Construção da Tower Bridge, época em que se passa o filme.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7ED2B32-8287-45A5-BC9C-E9B7F727F364}"/>
              </a:ext>
            </a:extLst>
          </p:cNvPr>
          <p:cNvSpPr/>
          <p:nvPr/>
        </p:nvSpPr>
        <p:spPr>
          <a:xfrm>
            <a:off x="6155857" y="5215129"/>
            <a:ext cx="589786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400" dirty="0"/>
              <a:t>Tower Bridge na atualidade.</a:t>
            </a:r>
          </a:p>
        </p:txBody>
      </p:sp>
      <p:pic>
        <p:nvPicPr>
          <p:cNvPr id="2056" name="Picture 8" descr="Partiu! Londres com a empresária Gabriella Constantino">
            <a:extLst>
              <a:ext uri="{FF2B5EF4-FFF2-40B4-BE49-F238E27FC236}">
                <a16:creationId xmlns:a16="http://schemas.microsoft.com/office/drawing/2014/main" id="{4C17B947-64DE-414E-BDCC-E2A21D00C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3224"/>
            <a:ext cx="2948992" cy="126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477E141F-3F74-43E3-A0D1-31F5F93CB581}"/>
              </a:ext>
            </a:extLst>
          </p:cNvPr>
          <p:cNvSpPr/>
          <p:nvPr/>
        </p:nvSpPr>
        <p:spPr>
          <a:xfrm>
            <a:off x="0" y="23047"/>
            <a:ext cx="249285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ocado Creamy" panose="02000500000000000000" pitchFamily="2" charset="0"/>
              </a:rPr>
              <a:t>Londres, 1891</a:t>
            </a:r>
            <a:endParaRPr lang="pt-BR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vocado Creamy" panose="02000500000000000000" pitchFamily="2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344EC3E-77BE-4981-A51D-C41F7D67A065}"/>
              </a:ext>
            </a:extLst>
          </p:cNvPr>
          <p:cNvSpPr txBox="1"/>
          <p:nvPr/>
        </p:nvSpPr>
        <p:spPr>
          <a:xfrm>
            <a:off x="30759" y="5812098"/>
            <a:ext cx="1213048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t-BR" sz="1400" dirty="0"/>
              <a:t>Tower Bridge foi construída ao lado da Torre de Londres e se tornou ao longo dos anos um dos principais pontos turísticos e fotografados da cidade. Inaugurada em 1894, sobre o Ria Tâmisa, faz acesso entre os distritos de Tower </a:t>
            </a:r>
            <a:r>
              <a:rPr lang="pt-BR" sz="1400" dirty="0" err="1"/>
              <a:t>Hamlets</a:t>
            </a:r>
            <a:r>
              <a:rPr lang="pt-BR" sz="1400" dirty="0"/>
              <a:t> e </a:t>
            </a:r>
            <a:r>
              <a:rPr lang="pt-BR" sz="1400" dirty="0" err="1"/>
              <a:t>Southwark</a:t>
            </a:r>
            <a:r>
              <a:rPr lang="pt-BR" sz="1400" dirty="0"/>
              <a:t>. Sua estrutura é basculante e também suspensa, assim quando necessário abrindo espaço para embarcações que navegam no Rio Tâmisa.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451B853-E2BC-45ED-BC3E-86807AC49995}"/>
              </a:ext>
            </a:extLst>
          </p:cNvPr>
          <p:cNvSpPr/>
          <p:nvPr/>
        </p:nvSpPr>
        <p:spPr>
          <a:xfrm>
            <a:off x="10691269" y="0"/>
            <a:ext cx="150073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pt-BR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Professora Melina de Paulo</a:t>
            </a:r>
          </a:p>
        </p:txBody>
      </p:sp>
    </p:spTree>
    <p:extLst>
      <p:ext uri="{BB962C8B-B14F-4D97-AF65-F5344CB8AC3E}">
        <p14:creationId xmlns:p14="http://schemas.microsoft.com/office/powerpoint/2010/main" val="4124854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otos of london in the 1800s - Yahoo Search Results | London photos, Old  london, London street">
            <a:extLst>
              <a:ext uri="{FF2B5EF4-FFF2-40B4-BE49-F238E27FC236}">
                <a16:creationId xmlns:a16="http://schemas.microsoft.com/office/drawing/2014/main" id="{163B7464-2B18-4198-B3D0-3FD699EE5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58561" cy="348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7F84174-4779-4D81-A1B7-38007C0AE84C}"/>
              </a:ext>
            </a:extLst>
          </p:cNvPr>
          <p:cNvSpPr txBox="1"/>
          <p:nvPr/>
        </p:nvSpPr>
        <p:spPr>
          <a:xfrm>
            <a:off x="262155" y="3484768"/>
            <a:ext cx="45342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Norwich, London Street, England, 1891.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2C3DE962-707D-40A2-8CFC-EFEB32BE9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83" y="0"/>
            <a:ext cx="5099660" cy="348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A85CC83-26EC-4921-B237-90C7A97C305E}"/>
              </a:ext>
            </a:extLst>
          </p:cNvPr>
          <p:cNvSpPr txBox="1"/>
          <p:nvPr/>
        </p:nvSpPr>
        <p:spPr>
          <a:xfrm>
            <a:off x="5537083" y="3484768"/>
            <a:ext cx="50996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/>
              <a:t>Dorset Street, </a:t>
            </a:r>
            <a:r>
              <a:rPr lang="es-ES" sz="1400" dirty="0" err="1"/>
              <a:t>Spitalfields</a:t>
            </a:r>
            <a:r>
              <a:rPr lang="es-ES" sz="1400" dirty="0"/>
              <a:t>, 1891. </a:t>
            </a:r>
            <a:endParaRPr lang="pt-BR" sz="1400" dirty="0"/>
          </a:p>
        </p:txBody>
      </p:sp>
      <p:pic>
        <p:nvPicPr>
          <p:cNvPr id="3078" name="Picture 6" descr="Vetores de Vitoriana Ilustração A Preto E Branca Da Moda Senhoras De 1891  Do Século Xix A Roupa Das Mulheres Inglês Ilustrado 1892 e mais imagens de  Adulto - iStock">
            <a:extLst>
              <a:ext uri="{FF2B5EF4-FFF2-40B4-BE49-F238E27FC236}">
                <a16:creationId xmlns:a16="http://schemas.microsoft.com/office/drawing/2014/main" id="{090A9A0E-F804-43EA-B7B3-96C5DB8C7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125" y="3899724"/>
            <a:ext cx="3577801" cy="279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Quem foi o dono do primeiro carro no Brasil? | Sabó - Indústria e Comércio  de Autopeças">
            <a:extLst>
              <a:ext uri="{FF2B5EF4-FFF2-40B4-BE49-F238E27FC236}">
                <a16:creationId xmlns:a16="http://schemas.microsoft.com/office/drawing/2014/main" id="{B7532BD2-0C6A-4EA0-B7F0-765DC4F0A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" r="2462" b="2204"/>
          <a:stretch/>
        </p:blipFill>
        <p:spPr bwMode="auto">
          <a:xfrm>
            <a:off x="3797417" y="3899724"/>
            <a:ext cx="4597165" cy="279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etrato às avessas">
            <a:extLst>
              <a:ext uri="{FF2B5EF4-FFF2-40B4-BE49-F238E27FC236}">
                <a16:creationId xmlns:a16="http://schemas.microsoft.com/office/drawing/2014/main" id="{8974DD2F-A161-4A9D-850B-FA217B41C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74" y="3899724"/>
            <a:ext cx="3577800" cy="279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B95FBA16-26FF-4F78-B720-537579278DD2}"/>
              </a:ext>
            </a:extLst>
          </p:cNvPr>
          <p:cNvSpPr/>
          <p:nvPr/>
        </p:nvSpPr>
        <p:spPr>
          <a:xfrm>
            <a:off x="10691269" y="0"/>
            <a:ext cx="150073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pt-BR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Professora Melina de Paulo</a:t>
            </a:r>
          </a:p>
        </p:txBody>
      </p:sp>
    </p:spTree>
    <p:extLst>
      <p:ext uri="{BB962C8B-B14F-4D97-AF65-F5344CB8AC3E}">
        <p14:creationId xmlns:p14="http://schemas.microsoft.com/office/powerpoint/2010/main" val="51472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ídia Online 3" title="Jan 1902 - Street Scenes in Downtown Halifax, England (VERSION 2)">
            <a:hlinkClick r:id="" action="ppaction://media"/>
            <a:extLst>
              <a:ext uri="{FF2B5EF4-FFF2-40B4-BE49-F238E27FC236}">
                <a16:creationId xmlns:a16="http://schemas.microsoft.com/office/drawing/2014/main" id="{04FFB354-DACD-4489-B6B5-0939C898205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18719" y="196094"/>
            <a:ext cx="11154561" cy="627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0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A48BC83-FB75-4C9E-8763-7FAFAA7F7230}"/>
              </a:ext>
            </a:extLst>
          </p:cNvPr>
          <p:cNvSpPr/>
          <p:nvPr/>
        </p:nvSpPr>
        <p:spPr>
          <a:xfrm>
            <a:off x="1686492" y="493019"/>
            <a:ext cx="8657439" cy="620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6E71A0D-8794-45C9-AD7D-543DDB0D784C}"/>
              </a:ext>
            </a:extLst>
          </p:cNvPr>
          <p:cNvSpPr/>
          <p:nvPr/>
        </p:nvSpPr>
        <p:spPr>
          <a:xfrm>
            <a:off x="1907891" y="535854"/>
            <a:ext cx="809708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SOCIEDADE E A VIDA COTIDIANA – SÉC. </a:t>
            </a:r>
            <a:r>
              <a:rPr lang="pt-BR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XIX</a:t>
            </a:r>
            <a:endParaRPr lang="pt-BR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E9EFD2D-B452-4F5C-93A5-C7641BB1E3E0}"/>
              </a:ext>
            </a:extLst>
          </p:cNvPr>
          <p:cNvSpPr/>
          <p:nvPr/>
        </p:nvSpPr>
        <p:spPr>
          <a:xfrm>
            <a:off x="107098" y="1893265"/>
            <a:ext cx="1490640" cy="201723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2966712-242E-4979-AB89-A569876C3D90}"/>
              </a:ext>
            </a:extLst>
          </p:cNvPr>
          <p:cNvSpPr/>
          <p:nvPr/>
        </p:nvSpPr>
        <p:spPr>
          <a:xfrm>
            <a:off x="107098" y="3991149"/>
            <a:ext cx="1499186" cy="201723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63ACDB91-FEB3-4718-9A81-3997903232A6}"/>
              </a:ext>
            </a:extLst>
          </p:cNvPr>
          <p:cNvSpPr/>
          <p:nvPr/>
        </p:nvSpPr>
        <p:spPr>
          <a:xfrm>
            <a:off x="1677946" y="1211047"/>
            <a:ext cx="2120789" cy="619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A2BEB57D-FA60-4448-A102-8560E1211044}"/>
              </a:ext>
            </a:extLst>
          </p:cNvPr>
          <p:cNvSpPr/>
          <p:nvPr/>
        </p:nvSpPr>
        <p:spPr>
          <a:xfrm>
            <a:off x="3841466" y="1205941"/>
            <a:ext cx="1972106" cy="619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55813A35-000F-4852-9FDB-6338B3CC4BEF}"/>
              </a:ext>
            </a:extLst>
          </p:cNvPr>
          <p:cNvSpPr/>
          <p:nvPr/>
        </p:nvSpPr>
        <p:spPr>
          <a:xfrm>
            <a:off x="5856302" y="1210028"/>
            <a:ext cx="2721082" cy="619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7D21CE3-CAAE-4095-86D5-0DE6593645FC}"/>
              </a:ext>
            </a:extLst>
          </p:cNvPr>
          <p:cNvSpPr/>
          <p:nvPr/>
        </p:nvSpPr>
        <p:spPr>
          <a:xfrm>
            <a:off x="178760" y="4615801"/>
            <a:ext cx="14189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BURGUESIA</a:t>
            </a:r>
          </a:p>
          <a:p>
            <a:pPr algn="ctr"/>
            <a:r>
              <a:rPr lang="pt-BR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NOBREZA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9A0A7817-2F76-490A-AB39-B9BB7EFD2DCD}"/>
              </a:ext>
            </a:extLst>
          </p:cNvPr>
          <p:cNvSpPr/>
          <p:nvPr/>
        </p:nvSpPr>
        <p:spPr>
          <a:xfrm>
            <a:off x="420248" y="2700340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POVO</a:t>
            </a:r>
            <a:endParaRPr lang="pt-BR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FF401B1F-A066-4E8F-998D-39D101D51A67}"/>
              </a:ext>
            </a:extLst>
          </p:cNvPr>
          <p:cNvSpPr/>
          <p:nvPr/>
        </p:nvSpPr>
        <p:spPr>
          <a:xfrm>
            <a:off x="1796597" y="1302869"/>
            <a:ext cx="183415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ALIMENTAÇÃO</a:t>
            </a:r>
            <a:endParaRPr lang="pt-BR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EBA7F927-4AE3-48AB-830B-673C009C3018}"/>
              </a:ext>
            </a:extLst>
          </p:cNvPr>
          <p:cNvSpPr/>
          <p:nvPr/>
        </p:nvSpPr>
        <p:spPr>
          <a:xfrm>
            <a:off x="3841465" y="1310430"/>
            <a:ext cx="197210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HABITAÇÃO</a:t>
            </a:r>
            <a:endParaRPr lang="pt-BR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39B2A70-EF1B-4AE7-97F4-BA469EE3D027}"/>
              </a:ext>
            </a:extLst>
          </p:cNvPr>
          <p:cNvSpPr/>
          <p:nvPr/>
        </p:nvSpPr>
        <p:spPr>
          <a:xfrm>
            <a:off x="5845286" y="1309504"/>
            <a:ext cx="262764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ATIVIDADES</a:t>
            </a:r>
            <a:r>
              <a:rPr lang="pt-BR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/FUNÇÕES</a:t>
            </a:r>
            <a:endParaRPr lang="pt-BR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F21B1F10-8F68-44A9-9265-98012D387D38}"/>
              </a:ext>
            </a:extLst>
          </p:cNvPr>
          <p:cNvSpPr/>
          <p:nvPr/>
        </p:nvSpPr>
        <p:spPr>
          <a:xfrm>
            <a:off x="1677947" y="1876389"/>
            <a:ext cx="2112244" cy="201723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8D9CDC72-14F3-4AD4-9916-2D5509C0BC39}"/>
              </a:ext>
            </a:extLst>
          </p:cNvPr>
          <p:cNvSpPr/>
          <p:nvPr/>
        </p:nvSpPr>
        <p:spPr>
          <a:xfrm>
            <a:off x="3849854" y="1874536"/>
            <a:ext cx="1963717" cy="201723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D7EF29C0-B9EA-4A7D-92C7-A1E357A89E3A}"/>
              </a:ext>
            </a:extLst>
          </p:cNvPr>
          <p:cNvSpPr/>
          <p:nvPr/>
        </p:nvSpPr>
        <p:spPr>
          <a:xfrm>
            <a:off x="5873879" y="1878145"/>
            <a:ext cx="2721082" cy="201723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CD38C44C-373C-41F0-9951-B0AAFCEC899C}"/>
              </a:ext>
            </a:extLst>
          </p:cNvPr>
          <p:cNvSpPr/>
          <p:nvPr/>
        </p:nvSpPr>
        <p:spPr>
          <a:xfrm>
            <a:off x="1686491" y="3981066"/>
            <a:ext cx="2094242" cy="201723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5634E432-B24A-48D4-9EDD-10F730F371AE}"/>
              </a:ext>
            </a:extLst>
          </p:cNvPr>
          <p:cNvSpPr/>
          <p:nvPr/>
        </p:nvSpPr>
        <p:spPr>
          <a:xfrm>
            <a:off x="3856390" y="3981066"/>
            <a:ext cx="1957182" cy="201723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D49739E3-DD96-4D86-85F4-6C762FAA8D17}"/>
              </a:ext>
            </a:extLst>
          </p:cNvPr>
          <p:cNvSpPr/>
          <p:nvPr/>
        </p:nvSpPr>
        <p:spPr>
          <a:xfrm>
            <a:off x="5881469" y="3991149"/>
            <a:ext cx="2721082" cy="201723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62B9E4F0-7725-49A4-A3D4-FA9C0C0FE9E0}"/>
              </a:ext>
            </a:extLst>
          </p:cNvPr>
          <p:cNvSpPr/>
          <p:nvPr/>
        </p:nvSpPr>
        <p:spPr>
          <a:xfrm>
            <a:off x="1637160" y="2007843"/>
            <a:ext cx="215303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Pouco variada: pão, batatas, toucinho e, em dias especiais, sardinhas e bacalhau.</a:t>
            </a:r>
            <a:endParaRPr lang="pt-BR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E26FD4A1-C827-4332-BC17-7B8113A73C3A}"/>
              </a:ext>
            </a:extLst>
          </p:cNvPr>
          <p:cNvSpPr/>
          <p:nvPr/>
        </p:nvSpPr>
        <p:spPr>
          <a:xfrm>
            <a:off x="1669400" y="4082688"/>
            <a:ext cx="215303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Muita variedade e abundância: carnes, doces, gelados (chá e café, por exemplo).</a:t>
            </a:r>
            <a:endParaRPr lang="pt-BR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842E8A1C-2ED0-49EB-8593-C25C9D087824}"/>
              </a:ext>
            </a:extLst>
          </p:cNvPr>
          <p:cNvSpPr/>
          <p:nvPr/>
        </p:nvSpPr>
        <p:spPr>
          <a:xfrm>
            <a:off x="3991338" y="2028018"/>
            <a:ext cx="1672359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Casas muito pequenas e simples. </a:t>
            </a:r>
            <a:r>
              <a:rPr lang="pt-BR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Bairros operários.</a:t>
            </a: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C9D57AC7-0727-4CC9-80CC-4B2E3F5B2D4D}"/>
              </a:ext>
            </a:extLst>
          </p:cNvPr>
          <p:cNvSpPr/>
          <p:nvPr/>
        </p:nvSpPr>
        <p:spPr>
          <a:xfrm>
            <a:off x="3879229" y="3984197"/>
            <a:ext cx="1892655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Luxuosos palacetes. </a:t>
            </a:r>
            <a:r>
              <a:rPr lang="pt-BR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Andares em </a:t>
            </a:r>
            <a:r>
              <a:rPr lang="pt-BR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bairros modernos e bem localizados.</a:t>
            </a:r>
            <a:endParaRPr lang="pt-BR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05968AA0-932D-4483-A27F-B890F2036CBA}"/>
              </a:ext>
            </a:extLst>
          </p:cNvPr>
          <p:cNvSpPr/>
          <p:nvPr/>
        </p:nvSpPr>
        <p:spPr>
          <a:xfrm>
            <a:off x="5845286" y="2047178"/>
            <a:ext cx="273209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Agricultura, c</a:t>
            </a:r>
            <a:r>
              <a:rPr lang="pt-BR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riação de gado, o</a:t>
            </a:r>
            <a:r>
              <a:rPr lang="pt-BR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perários fabris, j</a:t>
            </a:r>
            <a:r>
              <a:rPr lang="pt-BR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ornaleiros;</a:t>
            </a:r>
            <a:r>
              <a:rPr lang="pt-BR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criados, s</a:t>
            </a:r>
            <a:r>
              <a:rPr lang="pt-BR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erviços domésticos, entre outros.</a:t>
            </a: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7FBEC534-9C29-4BA5-92EF-70E20B664E5E}"/>
              </a:ext>
            </a:extLst>
          </p:cNvPr>
          <p:cNvSpPr/>
          <p:nvPr/>
        </p:nvSpPr>
        <p:spPr>
          <a:xfrm>
            <a:off x="5816864" y="4070276"/>
            <a:ext cx="2818334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4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Médicos, juízes, professores, advogados, banqueiros, entre outros.</a:t>
            </a:r>
          </a:p>
          <a:p>
            <a:pPr algn="ctr"/>
            <a:r>
              <a:rPr lang="pt-BR" sz="145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Alguns viviam de rendimentos proporcionados pelos seus investimentos na agricultura na ind</a:t>
            </a:r>
            <a:r>
              <a:rPr lang="pt-BR" sz="14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ústria, no comércio.</a:t>
            </a:r>
            <a:endParaRPr lang="pt-BR" sz="145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80" name="Picture 8" descr="Social Class Systems">
            <a:extLst>
              <a:ext uri="{FF2B5EF4-FFF2-40B4-BE49-F238E27FC236}">
                <a16:creationId xmlns:a16="http://schemas.microsoft.com/office/drawing/2014/main" id="{E907DBE0-E40C-41BB-A32E-E6EB502E8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720" y="1434073"/>
            <a:ext cx="4222144" cy="456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FCDE6F97-6484-4F86-AFF3-F8313A3A28AB}"/>
              </a:ext>
            </a:extLst>
          </p:cNvPr>
          <p:cNvSpPr/>
          <p:nvPr/>
        </p:nvSpPr>
        <p:spPr>
          <a:xfrm>
            <a:off x="10691269" y="0"/>
            <a:ext cx="150073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pt-BR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Professora Melina de Paulo</a:t>
            </a:r>
          </a:p>
        </p:txBody>
      </p:sp>
    </p:spTree>
    <p:extLst>
      <p:ext uri="{BB962C8B-B14F-4D97-AF65-F5344CB8AC3E}">
        <p14:creationId xmlns:p14="http://schemas.microsoft.com/office/powerpoint/2010/main" val="2631922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 traje dos homens do cortejo • Antonietta">
            <a:extLst>
              <a:ext uri="{FF2B5EF4-FFF2-40B4-BE49-F238E27FC236}">
                <a16:creationId xmlns:a16="http://schemas.microsoft.com/office/drawing/2014/main" id="{C4B792F2-B88E-4E86-B01B-226AFC4EA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36" y="179314"/>
            <a:ext cx="4302620" cy="3025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C178FE5-2C7E-42DD-B1AB-1FEA803B71C4}"/>
              </a:ext>
            </a:extLst>
          </p:cNvPr>
          <p:cNvSpPr/>
          <p:nvPr/>
        </p:nvSpPr>
        <p:spPr>
          <a:xfrm>
            <a:off x="4503956" y="179314"/>
            <a:ext cx="1116668" cy="302528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95FD271-8C0B-4A5A-B82C-AB027A5982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57" r="16256"/>
          <a:stretch/>
        </p:blipFill>
        <p:spPr>
          <a:xfrm>
            <a:off x="4294698" y="322751"/>
            <a:ext cx="1224793" cy="2580664"/>
          </a:xfrm>
          <a:prstGeom prst="rect">
            <a:avLst/>
          </a:prstGeom>
        </p:spPr>
      </p:pic>
      <p:pic>
        <p:nvPicPr>
          <p:cNvPr id="2058" name="Picture 10" descr="Vídeo e fotos: Rússia prepara sua própria série sobre 'Sherlock Holmes' |  VEJA">
            <a:extLst>
              <a:ext uri="{FF2B5EF4-FFF2-40B4-BE49-F238E27FC236}">
                <a16:creationId xmlns:a16="http://schemas.microsoft.com/office/drawing/2014/main" id="{367E4C92-147A-478D-A6DD-BC53F47DF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979" y="364245"/>
            <a:ext cx="2860165" cy="203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527D7F7-B282-43B2-9DCF-F3B9D2788A50}"/>
              </a:ext>
            </a:extLst>
          </p:cNvPr>
          <p:cNvSpPr txBox="1"/>
          <p:nvPr/>
        </p:nvSpPr>
        <p:spPr>
          <a:xfrm>
            <a:off x="4294698" y="2795513"/>
            <a:ext cx="1015068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dirty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Sobrecasaca</a:t>
            </a:r>
          </a:p>
          <a:p>
            <a:pPr algn="ctr"/>
            <a:r>
              <a:rPr lang="pt-BR" sz="600" i="1" dirty="0" err="1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Frock</a:t>
            </a:r>
            <a:r>
              <a:rPr lang="pt-BR" sz="600" i="1" dirty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600" i="1" dirty="0" err="1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coat</a:t>
            </a:r>
            <a:endParaRPr lang="pt-BR" sz="600" i="1" dirty="0">
              <a:solidFill>
                <a:srgbClr val="4D4D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Viagem pelo Cinema de 1939': Sherlock Holmes em dose dupla">
            <a:extLst>
              <a:ext uri="{FF2B5EF4-FFF2-40B4-BE49-F238E27FC236}">
                <a16:creationId xmlns:a16="http://schemas.microsoft.com/office/drawing/2014/main" id="{1F6C4B48-4ECF-4D53-ACCD-CDE291D38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380" y="2400126"/>
            <a:ext cx="3719620" cy="19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B039E2C-E878-418D-9E21-8454C4AF3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36" y="3281767"/>
            <a:ext cx="5419288" cy="349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A97EFA4-0D97-46BD-BA7F-6C538422A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980" y="364246"/>
            <a:ext cx="30480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V Brasil apresenta especial &quot;A Noiva Abominável&quot;, da série Sherlock">
            <a:extLst>
              <a:ext uri="{FF2B5EF4-FFF2-40B4-BE49-F238E27FC236}">
                <a16:creationId xmlns:a16="http://schemas.microsoft.com/office/drawing/2014/main" id="{8890E0EB-C69F-4C3B-A747-03CD710B0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679" y="2400126"/>
            <a:ext cx="2560856" cy="19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Sherlock Holmes - Wikiquote">
            <a:extLst>
              <a:ext uri="{FF2B5EF4-FFF2-40B4-BE49-F238E27FC236}">
                <a16:creationId xmlns:a16="http://schemas.microsoft.com/office/drawing/2014/main" id="{54A2B21E-FF0D-4939-B4D7-F56D2BBF0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664" y="4352926"/>
            <a:ext cx="2123813" cy="207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olmes &amp; Watson' Review: Sherlock Satire Doesn't Have a Clue - Variety">
            <a:extLst>
              <a:ext uri="{FF2B5EF4-FFF2-40B4-BE49-F238E27FC236}">
                <a16:creationId xmlns:a16="http://schemas.microsoft.com/office/drawing/2014/main" id="{0DE17F4C-1996-405D-BA8D-382D56454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545" y="4367035"/>
            <a:ext cx="3657119" cy="205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DB020CF2-D45D-478D-B7AA-E4BE9C8B715B}"/>
              </a:ext>
            </a:extLst>
          </p:cNvPr>
          <p:cNvSpPr/>
          <p:nvPr/>
        </p:nvSpPr>
        <p:spPr>
          <a:xfrm>
            <a:off x="10691268" y="0"/>
            <a:ext cx="1500732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pt-BR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Professora Melina de Paulo</a:t>
            </a:r>
            <a:endParaRPr lang="pt-BR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5991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lha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TM03457485[[fn=Malha]]</Template>
  <TotalTime>3820</TotalTime>
  <Words>649</Words>
  <Application>Microsoft Office PowerPoint</Application>
  <PresentationFormat>Widescreen</PresentationFormat>
  <Paragraphs>62</Paragraphs>
  <Slides>16</Slides>
  <Notes>0</Notes>
  <HiddenSlides>0</HiddenSlides>
  <MMClips>3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3" baseType="lpstr">
      <vt:lpstr>Agency FB</vt:lpstr>
      <vt:lpstr>Arial</vt:lpstr>
      <vt:lpstr>Avocado Creamy</vt:lpstr>
      <vt:lpstr>Century Gothic</vt:lpstr>
      <vt:lpstr>Rage Italic</vt:lpstr>
      <vt:lpstr>Times New Roman</vt:lpstr>
      <vt:lpstr>Malha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yammar.araujo@outlook.com</dc:creator>
  <cp:lastModifiedBy>Melina de Paulo</cp:lastModifiedBy>
  <cp:revision>69</cp:revision>
  <dcterms:created xsi:type="dcterms:W3CDTF">2020-09-11T11:10:13Z</dcterms:created>
  <dcterms:modified xsi:type="dcterms:W3CDTF">2021-03-04T22:48:52Z</dcterms:modified>
</cp:coreProperties>
</file>